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650"/>
    <a:srgbClr val="005A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130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geruderte km letztes Jahr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Tabelle1!$A$2:$A$11</c:f>
              <c:strCache>
                <c:ptCount val="10"/>
                <c:pt idx="0">
                  <c:v>Beat</c:v>
                </c:pt>
                <c:pt idx="1">
                  <c:v>Tom</c:v>
                </c:pt>
                <c:pt idx="2">
                  <c:v>Sara</c:v>
                </c:pt>
                <c:pt idx="3">
                  <c:v>Felix</c:v>
                </c:pt>
                <c:pt idx="4">
                  <c:v>Lisa</c:v>
                </c:pt>
                <c:pt idx="5">
                  <c:v>Hans</c:v>
                </c:pt>
                <c:pt idx="6">
                  <c:v>David</c:v>
                </c:pt>
                <c:pt idx="7">
                  <c:v>Monika</c:v>
                </c:pt>
                <c:pt idx="8">
                  <c:v>Nicole</c:v>
                </c:pt>
                <c:pt idx="9">
                  <c:v>Jürg</c:v>
                </c:pt>
              </c:strCache>
            </c:strRef>
          </c:cat>
          <c:val>
            <c:numRef>
              <c:f>Tabelle1!$B$2:$B$11</c:f>
              <c:numCache>
                <c:formatCode>General</c:formatCode>
                <c:ptCount val="10"/>
                <c:pt idx="0">
                  <c:v>1849</c:v>
                </c:pt>
                <c:pt idx="1">
                  <c:v>1587</c:v>
                </c:pt>
                <c:pt idx="2">
                  <c:v>1238</c:v>
                </c:pt>
                <c:pt idx="3">
                  <c:v>1050</c:v>
                </c:pt>
                <c:pt idx="4">
                  <c:v>845</c:v>
                </c:pt>
                <c:pt idx="5">
                  <c:v>753</c:v>
                </c:pt>
                <c:pt idx="6">
                  <c:v>556</c:v>
                </c:pt>
                <c:pt idx="7">
                  <c:v>530</c:v>
                </c:pt>
                <c:pt idx="8">
                  <c:v>508</c:v>
                </c:pt>
                <c:pt idx="9">
                  <c:v>489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54565696"/>
        <c:axId val="249052656"/>
      </c:barChart>
      <c:catAx>
        <c:axId val="2545656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249052656"/>
        <c:crosses val="autoZero"/>
        <c:auto val="1"/>
        <c:lblAlgn val="ctr"/>
        <c:lblOffset val="100"/>
        <c:noMultiLvlLbl val="0"/>
      </c:catAx>
      <c:valAx>
        <c:axId val="2490526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254565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773BBB-F600-4C66-8A59-1A10E16B2D16}" type="datetimeFigureOut">
              <a:rPr lang="de-CH" smtClean="0"/>
              <a:t>29.03.2015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BD980F-9DA5-414B-9BF9-32DA06F6B9E5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561769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BD980F-9DA5-414B-9BF9-32DA06F6B9E5}" type="slidenum">
              <a:rPr lang="de-CH" smtClean="0"/>
              <a:t>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290087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650" y="2660007"/>
            <a:ext cx="7772400" cy="582838"/>
          </a:xfrm>
        </p:spPr>
        <p:txBody>
          <a:bodyPr anchor="b"/>
          <a:lstStyle>
            <a:lvl1pPr algn="ctr">
              <a:defRPr sz="6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72ACEF3-198D-4369-B805-133336C84078}" type="datetime1">
              <a:rPr lang="de-CH" smtClean="0"/>
              <a:t>29.03.2015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GV Ruderclub Seetal</a:t>
            </a:r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C5C9C-510A-4669-A473-49BE0415E57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86358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48B95AD-7B0B-49FB-A29F-8301C84E4463}" type="datetime1">
              <a:rPr lang="de-CH" smtClean="0"/>
              <a:t>29.03.2015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GV Ruderclub Seetal</a:t>
            </a:r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C5C9C-510A-4669-A473-49BE0415E57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91809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06EA046-6A49-4E8F-BA8F-7D56AE6FFEA8}" type="datetime1">
              <a:rPr lang="de-CH" smtClean="0"/>
              <a:t>29.03.2015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GV Ruderclub Seetal</a:t>
            </a:r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C5C9C-510A-4669-A473-49BE0415E57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25261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387F0CD-1229-4905-97A4-51EE42E9B075}" type="datetime1">
              <a:rPr lang="de-CH" smtClean="0"/>
              <a:t>29.03.2015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GV Ruderclub Seetal</a:t>
            </a:r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C5C9C-510A-4669-A473-49BE0415E57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7217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5CAFC07-B388-41AA-916F-630F7FBF19B6}" type="datetime1">
              <a:rPr lang="de-CH" smtClean="0"/>
              <a:t>29.03.2015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GV Ruderclub Seetal</a:t>
            </a:r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C5C9C-510A-4669-A473-49BE0415E57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06406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F091C0C-8B16-4FE5-ADD9-91133282C975}" type="datetime1">
              <a:rPr lang="de-CH" smtClean="0"/>
              <a:t>29.03.2015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GV Ruderclub Seetal</a:t>
            </a:r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C5C9C-510A-4669-A473-49BE0415E57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78766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F2DB706-3A05-4349-9E3F-E6D9AC2342F5}" type="datetime1">
              <a:rPr lang="de-CH" smtClean="0"/>
              <a:t>29.03.2015</a:t>
            </a:fld>
            <a:endParaRPr lang="de-C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GV Ruderclub Seetal</a:t>
            </a:r>
            <a:endParaRPr lang="de-C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C5C9C-510A-4669-A473-49BE0415E57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04803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6C3E0D8-00DD-4A4F-8FAA-017716939018}" type="datetime1">
              <a:rPr lang="de-CH" smtClean="0"/>
              <a:t>29.03.2015</a:t>
            </a:fld>
            <a:endParaRPr lang="de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GV Ruderclub Seetal</a:t>
            </a:r>
            <a:endParaRPr lang="de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C5C9C-510A-4669-A473-49BE0415E57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49187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4600474-E745-4A43-B9A2-83B2E72D8C5B}" type="datetime1">
              <a:rPr lang="de-CH" smtClean="0"/>
              <a:t>29.03.2015</a:t>
            </a:fld>
            <a:endParaRPr lang="de-C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GV Ruderclub Seetal</a:t>
            </a:r>
            <a:endParaRPr lang="de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C5C9C-510A-4669-A473-49BE0415E57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22952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D7D4478-37E0-4327-8C21-11C18AE33138}" type="datetime1">
              <a:rPr lang="de-CH" smtClean="0"/>
              <a:t>29.03.2015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GV Ruderclub Seetal</a:t>
            </a:r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C5C9C-510A-4669-A473-49BE0415E57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86580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1F0EDEC-3642-476C-AD74-79FF47FD2014}" type="datetime1">
              <a:rPr lang="de-CH" smtClean="0"/>
              <a:t>29.03.2015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GV Ruderclub Seetal</a:t>
            </a:r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C5C9C-510A-4669-A473-49BE0415E57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45746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08" y="2261061"/>
            <a:ext cx="8944264" cy="41460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7" name="Inhaltsplatzhalter 2"/>
          <p:cNvSpPr txBox="1">
            <a:spLocks/>
          </p:cNvSpPr>
          <p:nvPr userDrawn="1"/>
        </p:nvSpPr>
        <p:spPr>
          <a:xfrm>
            <a:off x="0" y="0"/>
            <a:ext cx="9144000" cy="1620000"/>
          </a:xfrm>
          <a:prstGeom prst="rect">
            <a:avLst/>
          </a:prstGeom>
          <a:gradFill flip="none" rotWithShape="1">
            <a:gsLst>
              <a:gs pos="0">
                <a:srgbClr val="005AAB"/>
              </a:gs>
              <a:gs pos="100000">
                <a:srgbClr val="00A650"/>
              </a:gs>
            </a:gsLst>
            <a:lin ang="0" scaled="1"/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none"/>
        </p:style>
        <p:txBody>
          <a:bodyPr vert="horz" lIns="91440" tIns="45720" rIns="91440" bIns="45720" rtlCol="0" anchor="t">
            <a:normAutofit/>
          </a:bodyPr>
          <a:lstStyle>
            <a:lvl1pPr marL="457200" indent="-457200" algn="l" defTabSz="914400" rtl="0" eaLnBrk="1" latinLnBrk="0" hangingPunct="1">
              <a:spcBef>
                <a:spcPct val="0"/>
              </a:spcBef>
              <a:buFont typeface="+mj-lt"/>
              <a:buAutoNum type="arabicPeriod"/>
              <a:defRPr lang="de-DE" sz="200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-457200" algn="l" defTabSz="914400" rtl="0" eaLnBrk="1" latinLnBrk="0" hangingPunct="1">
              <a:spcBef>
                <a:spcPct val="0"/>
              </a:spcBef>
              <a:buFont typeface="+mj-lt"/>
              <a:buAutoNum type="arabicPeriod"/>
              <a:defRPr lang="de-DE" sz="200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  <a:lvl3pPr marL="457200" indent="-457200" algn="l" defTabSz="914400" rtl="0" eaLnBrk="1" latinLnBrk="0" hangingPunct="1">
              <a:spcBef>
                <a:spcPct val="0"/>
              </a:spcBef>
              <a:buFont typeface="+mj-lt"/>
              <a:buAutoNum type="arabicPeriod"/>
              <a:defRPr lang="de-DE" sz="200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3pPr>
            <a:lvl4pPr marL="457200" indent="-457200" algn="l" defTabSz="914400" rtl="0" eaLnBrk="1" latinLnBrk="0" hangingPunct="1">
              <a:spcBef>
                <a:spcPct val="0"/>
              </a:spcBef>
              <a:buFont typeface="+mj-lt"/>
              <a:buAutoNum type="arabicPeriod"/>
              <a:defRPr lang="de-DE" sz="200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4pPr>
            <a:lvl5pPr marL="457200" indent="-457200" algn="l" defTabSz="914400" rtl="0" eaLnBrk="1" latinLnBrk="0" hangingPunct="1">
              <a:spcBef>
                <a:spcPct val="0"/>
              </a:spcBef>
              <a:buFont typeface="+mj-lt"/>
              <a:buAutoNum type="arabicPeriod"/>
              <a:defRPr lang="de-DE" sz="200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5pPr>
          </a:lstStyle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de-DE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Rechteck 8"/>
          <p:cNvSpPr/>
          <p:nvPr userDrawn="1"/>
        </p:nvSpPr>
        <p:spPr>
          <a:xfrm>
            <a:off x="7704000" y="-2412"/>
            <a:ext cx="1440000" cy="162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85" r="19737"/>
          <a:stretch/>
        </p:blipFill>
        <p:spPr>
          <a:xfrm>
            <a:off x="7775928" y="75353"/>
            <a:ext cx="1296144" cy="1464469"/>
          </a:xfrm>
          <a:prstGeom prst="rect">
            <a:avLst/>
          </a:prstGeom>
        </p:spPr>
      </p:pic>
      <p:sp>
        <p:nvSpPr>
          <p:cNvPr id="10" name="Inhaltsplatzhalter 2"/>
          <p:cNvSpPr txBox="1">
            <a:spLocks/>
          </p:cNvSpPr>
          <p:nvPr userDrawn="1"/>
        </p:nvSpPr>
        <p:spPr>
          <a:xfrm rot="10800000">
            <a:off x="0" y="1622412"/>
            <a:ext cx="9144000" cy="468000"/>
          </a:xfrm>
          <a:prstGeom prst="rect">
            <a:avLst/>
          </a:prstGeom>
          <a:gradFill flip="none" rotWithShape="1">
            <a:gsLst>
              <a:gs pos="0">
                <a:srgbClr val="005AAB"/>
              </a:gs>
              <a:gs pos="100000">
                <a:srgbClr val="00A650"/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none"/>
        </p:style>
        <p:txBody>
          <a:bodyPr vert="horz" lIns="91440" tIns="45720" rIns="91440" bIns="45720" rtlCol="0" anchor="t">
            <a:normAutofit/>
          </a:bodyPr>
          <a:lstStyle>
            <a:lvl1pPr marL="457200" indent="-457200" algn="l" defTabSz="914400" rtl="0" eaLnBrk="1" latinLnBrk="0" hangingPunct="1">
              <a:spcBef>
                <a:spcPct val="0"/>
              </a:spcBef>
              <a:buFont typeface="+mj-lt"/>
              <a:buAutoNum type="arabicPeriod"/>
              <a:defRPr lang="de-DE" sz="200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-457200" algn="l" defTabSz="914400" rtl="0" eaLnBrk="1" latinLnBrk="0" hangingPunct="1">
              <a:spcBef>
                <a:spcPct val="0"/>
              </a:spcBef>
              <a:buFont typeface="+mj-lt"/>
              <a:buAutoNum type="arabicPeriod"/>
              <a:defRPr lang="de-DE" sz="200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  <a:lvl3pPr marL="457200" indent="-457200" algn="l" defTabSz="914400" rtl="0" eaLnBrk="1" latinLnBrk="0" hangingPunct="1">
              <a:spcBef>
                <a:spcPct val="0"/>
              </a:spcBef>
              <a:buFont typeface="+mj-lt"/>
              <a:buAutoNum type="arabicPeriod"/>
              <a:defRPr lang="de-DE" sz="200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3pPr>
            <a:lvl4pPr marL="457200" indent="-457200" algn="l" defTabSz="914400" rtl="0" eaLnBrk="1" latinLnBrk="0" hangingPunct="1">
              <a:spcBef>
                <a:spcPct val="0"/>
              </a:spcBef>
              <a:buFont typeface="+mj-lt"/>
              <a:buAutoNum type="arabicPeriod"/>
              <a:defRPr lang="de-DE" sz="200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4pPr>
            <a:lvl5pPr marL="457200" indent="-457200" algn="l" defTabSz="914400" rtl="0" eaLnBrk="1" latinLnBrk="0" hangingPunct="1">
              <a:spcBef>
                <a:spcPct val="0"/>
              </a:spcBef>
              <a:buFont typeface="+mj-lt"/>
              <a:buAutoNum type="arabicPeriod"/>
              <a:defRPr lang="de-DE" sz="200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5pPr>
          </a:lstStyle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de-DE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Inhaltsplatzhalter 2"/>
          <p:cNvSpPr txBox="1">
            <a:spLocks/>
          </p:cNvSpPr>
          <p:nvPr userDrawn="1"/>
        </p:nvSpPr>
        <p:spPr>
          <a:xfrm>
            <a:off x="0" y="6486125"/>
            <a:ext cx="9144000" cy="360000"/>
          </a:xfrm>
          <a:prstGeom prst="rect">
            <a:avLst/>
          </a:prstGeom>
          <a:gradFill flip="none" rotWithShape="1">
            <a:gsLst>
              <a:gs pos="0">
                <a:srgbClr val="005AAB"/>
              </a:gs>
              <a:gs pos="100000">
                <a:srgbClr val="00A650"/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0" scaled="1"/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none"/>
        </p:style>
        <p:txBody>
          <a:bodyPr vert="horz" lIns="91440" tIns="45720" rIns="91440" bIns="45720" rtlCol="0" anchor="t">
            <a:normAutofit fontScale="92500" lnSpcReduction="10000"/>
          </a:bodyPr>
          <a:lstStyle>
            <a:lvl1pPr marL="457200" indent="-457200" algn="l" defTabSz="914400" rtl="0" eaLnBrk="1" latinLnBrk="0" hangingPunct="1">
              <a:spcBef>
                <a:spcPct val="0"/>
              </a:spcBef>
              <a:buFont typeface="+mj-lt"/>
              <a:buAutoNum type="arabicPeriod"/>
              <a:defRPr lang="de-DE" sz="200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-457200" algn="l" defTabSz="914400" rtl="0" eaLnBrk="1" latinLnBrk="0" hangingPunct="1">
              <a:spcBef>
                <a:spcPct val="0"/>
              </a:spcBef>
              <a:buFont typeface="+mj-lt"/>
              <a:buAutoNum type="arabicPeriod"/>
              <a:defRPr lang="de-DE" sz="200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  <a:lvl3pPr marL="457200" indent="-457200" algn="l" defTabSz="914400" rtl="0" eaLnBrk="1" latinLnBrk="0" hangingPunct="1">
              <a:spcBef>
                <a:spcPct val="0"/>
              </a:spcBef>
              <a:buFont typeface="+mj-lt"/>
              <a:buAutoNum type="arabicPeriod"/>
              <a:defRPr lang="de-DE" sz="200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3pPr>
            <a:lvl4pPr marL="457200" indent="-457200" algn="l" defTabSz="914400" rtl="0" eaLnBrk="1" latinLnBrk="0" hangingPunct="1">
              <a:spcBef>
                <a:spcPct val="0"/>
              </a:spcBef>
              <a:buFont typeface="+mj-lt"/>
              <a:buAutoNum type="arabicPeriod"/>
              <a:defRPr lang="de-DE" sz="200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4pPr>
            <a:lvl5pPr marL="457200" indent="-457200" algn="l" defTabSz="914400" rtl="0" eaLnBrk="1" latinLnBrk="0" hangingPunct="1">
              <a:spcBef>
                <a:spcPct val="0"/>
              </a:spcBef>
              <a:buFont typeface="+mj-lt"/>
              <a:buAutoNum type="arabicPeriod"/>
              <a:defRPr lang="de-DE" sz="200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5pPr>
          </a:lstStyle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de-DE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4000" y="6498000"/>
            <a:ext cx="1440000" cy="3600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fld id="{D61C5C9C-510A-4669-A473-49BE0415E57B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7807" y="6491899"/>
            <a:ext cx="6223116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000">
                <a:solidFill>
                  <a:schemeClr val="bg1"/>
                </a:solidFill>
              </a:defRPr>
            </a:lvl1pPr>
          </a:lstStyle>
          <a:p>
            <a:r>
              <a:rPr lang="de-CH" smtClean="0"/>
              <a:t>GV Ruderclub Seetal</a:t>
            </a:r>
            <a:endParaRPr lang="de-CH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7806" y="1692941"/>
            <a:ext cx="8944265" cy="4115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183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gif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e-CH" dirty="0" smtClean="0"/>
              <a:t>22. GV Ruderclub </a:t>
            </a:r>
            <a:r>
              <a:rPr lang="de-CH" dirty="0" err="1" smtClean="0"/>
              <a:t>Seetal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CH" dirty="0" smtClean="0"/>
              <a:t>21. April Pfarreiheim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097745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CH" dirty="0" smtClean="0"/>
              <a:t>Neue Besatzung</a:t>
            </a:r>
            <a:endParaRPr lang="de-CH" dirty="0"/>
          </a:p>
        </p:txBody>
      </p:sp>
      <p:sp>
        <p:nvSpPr>
          <p:cNvPr id="4" name="Textfeld 3"/>
          <p:cNvSpPr txBox="1"/>
          <p:nvPr/>
        </p:nvSpPr>
        <p:spPr>
          <a:xfrm>
            <a:off x="214604" y="74645"/>
            <a:ext cx="194076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 smtClean="0">
                <a:solidFill>
                  <a:schemeClr val="bg1"/>
                </a:solidFill>
              </a:rPr>
              <a:t>Neue Besatzung</a:t>
            </a:r>
          </a:p>
          <a:p>
            <a:r>
              <a:rPr lang="de-CH" dirty="0" smtClean="0">
                <a:solidFill>
                  <a:schemeClr val="bg1">
                    <a:lumMod val="50000"/>
                  </a:schemeClr>
                </a:solidFill>
              </a:rPr>
              <a:t>Neue Ideen</a:t>
            </a:r>
          </a:p>
          <a:p>
            <a:r>
              <a:rPr lang="de-CH" dirty="0" smtClean="0">
                <a:solidFill>
                  <a:schemeClr val="bg1">
                    <a:lumMod val="50000"/>
                  </a:schemeClr>
                </a:solidFill>
              </a:rPr>
              <a:t>Platznot</a:t>
            </a:r>
          </a:p>
          <a:p>
            <a:r>
              <a:rPr lang="de-CH" dirty="0" smtClean="0">
                <a:solidFill>
                  <a:schemeClr val="bg1">
                    <a:lumMod val="50000"/>
                  </a:schemeClr>
                </a:solidFill>
              </a:rPr>
              <a:t>Verein</a:t>
            </a:r>
          </a:p>
          <a:p>
            <a:r>
              <a:rPr lang="de-CH" dirty="0" smtClean="0">
                <a:solidFill>
                  <a:schemeClr val="bg1">
                    <a:lumMod val="50000"/>
                  </a:schemeClr>
                </a:solidFill>
              </a:rPr>
              <a:t>Statistik</a:t>
            </a:r>
            <a:endParaRPr lang="de-CH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GV Ruderclub Seetal</a:t>
            </a:r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C5C9C-510A-4669-A473-49BE0415E57B}" type="slidenum">
              <a:rPr lang="de-CH" smtClean="0"/>
              <a:t>2</a:t>
            </a:fld>
            <a:endParaRPr lang="de-CH"/>
          </a:p>
        </p:txBody>
      </p:sp>
      <p:pic>
        <p:nvPicPr>
          <p:cNvPr id="1026" name="Picture 2" descr="http://vsdigital2.volksstimme.de/Olive/ODE/GSMDX/ContentService.svc/PrimitiveImage?document=GSMDX%2F2011%2F04%2F17&amp;primitiveId=Pc0090500&amp;imageExtension=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75" r="4858"/>
          <a:stretch/>
        </p:blipFill>
        <p:spPr bwMode="auto">
          <a:xfrm>
            <a:off x="127805" y="2394196"/>
            <a:ext cx="8881901" cy="3968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8542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CH" dirty="0" smtClean="0"/>
              <a:t>Ideen</a:t>
            </a:r>
            <a:endParaRPr lang="de-CH" dirty="0"/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39" t="-451" r="42217" b="451"/>
          <a:stretch/>
        </p:blipFill>
        <p:spPr>
          <a:xfrm>
            <a:off x="89706" y="2181799"/>
            <a:ext cx="2853519" cy="4226684"/>
          </a:xfrm>
        </p:spPr>
      </p:pic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GV Ruderclub Seetal</a:t>
            </a:r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C5C9C-510A-4669-A473-49BE0415E57B}" type="slidenum">
              <a:rPr lang="de-CH" smtClean="0"/>
              <a:t>3</a:t>
            </a:fld>
            <a:endParaRPr lang="de-CH"/>
          </a:p>
        </p:txBody>
      </p:sp>
      <p:sp>
        <p:nvSpPr>
          <p:cNvPr id="6" name="Textfeld 5"/>
          <p:cNvSpPr txBox="1"/>
          <p:nvPr/>
        </p:nvSpPr>
        <p:spPr>
          <a:xfrm>
            <a:off x="214604" y="74645"/>
            <a:ext cx="194076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>
                <a:solidFill>
                  <a:schemeClr val="bg1">
                    <a:lumMod val="50000"/>
                  </a:schemeClr>
                </a:solidFill>
              </a:rPr>
              <a:t>Neue</a:t>
            </a:r>
            <a:r>
              <a:rPr lang="de-CH" dirty="0" smtClean="0">
                <a:solidFill>
                  <a:schemeClr val="bg1"/>
                </a:solidFill>
              </a:rPr>
              <a:t> </a:t>
            </a:r>
            <a:r>
              <a:rPr lang="de-CH" dirty="0">
                <a:solidFill>
                  <a:schemeClr val="bg1">
                    <a:lumMod val="50000"/>
                  </a:schemeClr>
                </a:solidFill>
              </a:rPr>
              <a:t>Besatzung</a:t>
            </a:r>
          </a:p>
          <a:p>
            <a:r>
              <a:rPr lang="de-CH" dirty="0" smtClean="0">
                <a:solidFill>
                  <a:schemeClr val="bg1"/>
                </a:solidFill>
              </a:rPr>
              <a:t>Neue Ideen</a:t>
            </a:r>
          </a:p>
          <a:p>
            <a:r>
              <a:rPr lang="de-CH" dirty="0" smtClean="0">
                <a:solidFill>
                  <a:schemeClr val="bg1">
                    <a:lumMod val="50000"/>
                  </a:schemeClr>
                </a:solidFill>
              </a:rPr>
              <a:t>Platznot</a:t>
            </a:r>
          </a:p>
          <a:p>
            <a:r>
              <a:rPr lang="de-CH" dirty="0" smtClean="0">
                <a:solidFill>
                  <a:schemeClr val="bg1">
                    <a:lumMod val="50000"/>
                  </a:schemeClr>
                </a:solidFill>
              </a:rPr>
              <a:t>Verein</a:t>
            </a:r>
          </a:p>
          <a:p>
            <a:r>
              <a:rPr lang="de-CH" dirty="0" smtClean="0">
                <a:solidFill>
                  <a:schemeClr val="bg1">
                    <a:lumMod val="50000"/>
                  </a:schemeClr>
                </a:solidFill>
              </a:rPr>
              <a:t>Statistik</a:t>
            </a:r>
            <a:endParaRPr lang="de-CH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78" r="25529"/>
          <a:stretch/>
        </p:blipFill>
        <p:spPr>
          <a:xfrm>
            <a:off x="3115423" y="2181799"/>
            <a:ext cx="2873777" cy="4226684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76" r="23775"/>
          <a:stretch/>
        </p:blipFill>
        <p:spPr>
          <a:xfrm>
            <a:off x="6161398" y="2181799"/>
            <a:ext cx="2910673" cy="4226684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0" y="5715000"/>
            <a:ext cx="1143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377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3635 L -3.33333E-6 -0.03611 C 0.00243 -0.04121 0.00434 -0.04653 0.00712 -0.05093 C 0.00851 -0.05348 0.01094 -0.0544 0.01268 -0.05672 C 0.01372 -0.05811 0.01424 -0.06065 0.01545 -0.06204 C 0.01702 -0.06436 0.0191 -0.06574 0.02101 -0.0676 C 0.0224 -0.06945 0.02361 -0.07153 0.02518 -0.07315 C 0.02639 -0.07477 0.02795 -0.07547 0.02934 -0.07686 C 0.03351 -0.08172 0.03577 -0.08797 0.04184 -0.08982 C 0.04358 -0.09051 0.04966 -0.09236 0.05174 -0.09352 C 0.05938 -0.09885 0.05174 -0.09653 0.06111 -0.09908 C 0.06372 -0.1 0.06667 -0.10023 0.06945 -0.10093 C 0.07101 -0.10139 0.07223 -0.10232 0.07361 -0.10278 C 0.08924 -0.10811 0.07101 -0.10047 0.08889 -0.10834 L 0.09306 -0.11019 L 0.0974 -0.11204 C 0.11111 -0.11158 0.125 -0.11135 0.13889 -0.11019 C 0.14445 -0.10996 0.15799 -0.10602 0.1625 -0.10463 L 0.16945 -0.10278 C 0.17466 -0.10139 0.17934 -0.10023 0.18473 -0.09908 C 0.18889 -0.09838 0.19306 -0.09792 0.19723 -0.09723 L 0.20556 -0.09352 C 0.2099 -0.09167 0.21025 -0.09144 0.21528 -0.08982 C 0.2198 -0.08866 0.22448 -0.08773 0.22917 -0.08611 C 0.23091 -0.08565 0.23282 -0.08473 0.23473 -0.08426 C 0.23889 -0.08357 0.24306 -0.08334 0.24723 -0.08241 C 0.24948 -0.08218 0.25174 -0.08125 0.25417 -0.08056 C 0.2573 -0.07986 0.26059 -0.07963 0.26389 -0.07871 C 0.26563 -0.07848 0.26754 -0.07755 0.26945 -0.07686 C 0.27223 -0.07616 0.275 -0.0757 0.27778 -0.075 C 0.2875 -0.07269 0.29115 -0.0713 0.3 -0.06945 C 0.30365 -0.06875 0.3073 -0.06783 0.31111 -0.0676 L 0.46528 -0.06574 C 0.48368 -0.06644 0.50226 -0.06667 0.52084 -0.0676 C 0.52223 -0.06783 0.52361 -0.06898 0.525 -0.06945 C 0.52726 -0.07037 0.52952 -0.07084 0.53195 -0.0713 L 0.54861 -0.075 C 0.55139 -0.0757 0.55417 -0.07616 0.55695 -0.07686 C 0.55886 -0.07755 0.56059 -0.07824 0.5625 -0.07871 C 0.56476 -0.0794 0.56719 -0.07986 0.56945 -0.08056 C 0.57223 -0.08172 0.575 -0.08311 0.57778 -0.08426 C 0.57917 -0.08496 0.58056 -0.08565 0.58195 -0.08611 C 0.58473 -0.08727 0.58889 -0.08843 0.59167 -0.08982 C 0.60174 -0.09584 0.59254 -0.09213 0.60278 -0.09537 C 0.61476 -0.10602 0.59966 -0.09329 0.61111 -0.10093 C 0.6125 -0.10209 0.61372 -0.10394 0.61528 -0.10463 C 0.61789 -0.10625 0.62118 -0.10625 0.62361 -0.10834 C 0.62639 -0.11088 0.62882 -0.11436 0.63195 -0.11574 C 0.63334 -0.11644 0.6349 -0.11667 0.63611 -0.1176 C 0.65035 -0.12824 0.63924 -0.12269 0.64861 -0.12686 C 0.65 -0.12871 0.65122 -0.13102 0.65278 -0.13241 C 0.65539 -0.13519 0.66111 -0.13982 0.66111 -0.13959 C 0.67101 -0.15973 0.65556 -0.12963 0.66806 -0.15093 C 0.67014 -0.15463 0.6717 -0.15834 0.67361 -0.16204 C 0.67639 -0.16783 0.67709 -0.16852 0.67917 -0.175 C 0.67969 -0.17686 0.67986 -0.17894 0.68056 -0.18056 C 0.68594 -0.19514 0.68125 -0.17778 0.68473 -0.19167 C 0.68525 -0.19607 0.68542 -0.20047 0.68611 -0.20463 C 0.68941 -0.22639 0.6882 -0.21227 0.69028 -0.22871 C 0.69271 -0.24861 0.69045 -0.23496 0.69306 -0.24908 C 0.6941 -0.26227 0.69549 -0.27709 0.69584 -0.28982 C 0.69705 -0.33936 0.69132 -0.38959 0.69861 -0.43797 C 0.69914 -0.44121 0.69948 -0.44422 0.7 -0.44723 C 0.70035 -0.44977 0.70105 -0.45232 0.70139 -0.45463 C 0.70313 -0.46644 0.70243 -0.46829 0.70556 -0.48056 C 0.70643 -0.48426 0.70677 -0.48843 0.70834 -0.49167 L 0.71389 -0.50278 C 0.71545 -0.50602 0.7191 -0.51366 0.72084 -0.51574 C 0.72205 -0.51736 0.72361 -0.51829 0.725 -0.51945 C 0.72587 -0.5213 0.72639 -0.52361 0.72778 -0.525 C 0.729 -0.52639 0.73056 -0.52616 0.73195 -0.52686 C 0.73351 -0.52801 0.73455 -0.52963 0.73611 -0.53056 C 0.73733 -0.53148 0.73889 -0.53195 0.74028 -0.53241 C 0.74601 -0.53473 0.74757 -0.53473 0.75417 -0.53611 C 0.7625 -0.53565 0.77084 -0.53542 0.77917 -0.53426 C 0.78108 -0.53426 0.78282 -0.53334 0.78473 -0.53241 C 0.79063 -0.5301 0.79341 -0.52894 0.79861 -0.525 C 0.8 -0.52408 0.80139 -0.52269 0.80278 -0.5213 C 0.80365 -0.51945 0.80452 -0.5176 0.80556 -0.51574 C 0.80677 -0.51389 0.80868 -0.5125 0.80973 -0.51019 C 0.81111 -0.50695 0.81164 -0.50278 0.8125 -0.49908 L 0.81528 -0.48797 L 0.81667 -0.48241 C 0.81997 -0.44769 0.81667 -0.48565 0.81945 -0.41945 C 0.82205 -0.3551 0.81962 -0.45324 0.82223 -0.37871 C 0.8224 -0.37338 0.82223 -0.3676 0.82223 -0.36204 L 0.82223 -0.36181 " pathEditMode="relative" rAng="0" ptsTypes="AAAAAAAAAAAAAAAAAAAAAAAAAAAAAAAAAAAAAAAAAAAAAAAAAAAAAAAAAAAAAAAAAAAAAAAAAAAAAAAAAAAAAAA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111" y="-24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CH" dirty="0" smtClean="0"/>
              <a:t>Plan neues Bootshaus</a:t>
            </a:r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GV Ruderclub Seetal</a:t>
            </a:r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C5C9C-510A-4669-A473-49BE0415E57B}" type="slidenum">
              <a:rPr lang="de-CH" smtClean="0"/>
              <a:t>4</a:t>
            </a:fld>
            <a:endParaRPr lang="de-CH"/>
          </a:p>
        </p:txBody>
      </p:sp>
      <p:sp>
        <p:nvSpPr>
          <p:cNvPr id="6" name="Textfeld 5"/>
          <p:cNvSpPr txBox="1"/>
          <p:nvPr/>
        </p:nvSpPr>
        <p:spPr>
          <a:xfrm>
            <a:off x="214604" y="74645"/>
            <a:ext cx="194076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>
                <a:solidFill>
                  <a:schemeClr val="bg1">
                    <a:lumMod val="50000"/>
                  </a:schemeClr>
                </a:solidFill>
              </a:rPr>
              <a:t>Neue</a:t>
            </a:r>
            <a:r>
              <a:rPr lang="de-CH" dirty="0" smtClean="0">
                <a:solidFill>
                  <a:schemeClr val="bg1"/>
                </a:solidFill>
              </a:rPr>
              <a:t> </a:t>
            </a:r>
            <a:r>
              <a:rPr lang="de-CH" dirty="0">
                <a:solidFill>
                  <a:schemeClr val="bg1">
                    <a:lumMod val="50000"/>
                  </a:schemeClr>
                </a:solidFill>
              </a:rPr>
              <a:t>Besatzung</a:t>
            </a:r>
          </a:p>
          <a:p>
            <a:r>
              <a:rPr lang="de-CH" dirty="0">
                <a:solidFill>
                  <a:schemeClr val="bg1">
                    <a:lumMod val="50000"/>
                  </a:schemeClr>
                </a:solidFill>
              </a:rPr>
              <a:t>Neue Ideen</a:t>
            </a:r>
          </a:p>
          <a:p>
            <a:r>
              <a:rPr lang="de-CH" dirty="0" smtClean="0">
                <a:solidFill>
                  <a:schemeClr val="bg1"/>
                </a:solidFill>
              </a:rPr>
              <a:t>Platznot</a:t>
            </a:r>
          </a:p>
          <a:p>
            <a:r>
              <a:rPr lang="de-CH" dirty="0" smtClean="0">
                <a:solidFill>
                  <a:schemeClr val="bg1">
                    <a:lumMod val="50000"/>
                  </a:schemeClr>
                </a:solidFill>
              </a:rPr>
              <a:t>Verein</a:t>
            </a:r>
          </a:p>
          <a:p>
            <a:r>
              <a:rPr lang="de-CH" dirty="0" smtClean="0">
                <a:solidFill>
                  <a:schemeClr val="bg1">
                    <a:lumMod val="50000"/>
                  </a:schemeClr>
                </a:solidFill>
              </a:rPr>
              <a:t>Statistik</a:t>
            </a:r>
            <a:endParaRPr lang="de-CH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1" t="18652" r="8570" b="31143"/>
          <a:stretch/>
        </p:blipFill>
        <p:spPr>
          <a:xfrm>
            <a:off x="-1" y="2376086"/>
            <a:ext cx="9081623" cy="3847438"/>
          </a:xfrm>
          <a:prstGeom prst="rect">
            <a:avLst/>
          </a:prstGeom>
        </p:spPr>
      </p:pic>
      <p:sp>
        <p:nvSpPr>
          <p:cNvPr id="10" name="Rechteck 9"/>
          <p:cNvSpPr/>
          <p:nvPr/>
        </p:nvSpPr>
        <p:spPr>
          <a:xfrm>
            <a:off x="6270172" y="3163078"/>
            <a:ext cx="419877" cy="447869"/>
          </a:xfrm>
          <a:prstGeom prst="rect">
            <a:avLst/>
          </a:prstGeom>
          <a:solidFill>
            <a:srgbClr val="FF0000">
              <a:alpha val="4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1" name="Rechteck 10"/>
          <p:cNvSpPr/>
          <p:nvPr/>
        </p:nvSpPr>
        <p:spPr>
          <a:xfrm>
            <a:off x="6270171" y="4299805"/>
            <a:ext cx="998376" cy="598766"/>
          </a:xfrm>
          <a:prstGeom prst="rect">
            <a:avLst/>
          </a:prstGeom>
          <a:solidFill>
            <a:srgbClr val="FF0000">
              <a:alpha val="4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2" name="Rechteck 11"/>
          <p:cNvSpPr/>
          <p:nvPr/>
        </p:nvSpPr>
        <p:spPr>
          <a:xfrm>
            <a:off x="6270171" y="5055585"/>
            <a:ext cx="998376" cy="531844"/>
          </a:xfrm>
          <a:prstGeom prst="rect">
            <a:avLst/>
          </a:prstGeom>
          <a:solidFill>
            <a:srgbClr val="FF0000">
              <a:alpha val="4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3123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CH" dirty="0" smtClean="0"/>
              <a:t>Angebote und Organisation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27808" y="2261061"/>
            <a:ext cx="3193890" cy="41460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CH" sz="3200" b="1" dirty="0" smtClean="0"/>
              <a:t>Angebote</a:t>
            </a:r>
          </a:p>
          <a:p>
            <a:r>
              <a:rPr lang="de-CH" dirty="0" smtClean="0"/>
              <a:t>Schnupperkurse</a:t>
            </a:r>
            <a:endParaRPr lang="de-CH" dirty="0"/>
          </a:p>
          <a:p>
            <a:r>
              <a:rPr lang="de-CH" dirty="0" smtClean="0"/>
              <a:t>Anfängerkurse</a:t>
            </a:r>
            <a:endParaRPr lang="de-CH" dirty="0"/>
          </a:p>
          <a:p>
            <a:r>
              <a:rPr lang="de-CH" dirty="0" smtClean="0"/>
              <a:t>Fortsetzungskurse</a:t>
            </a:r>
            <a:endParaRPr lang="de-CH" dirty="0"/>
          </a:p>
          <a:p>
            <a:r>
              <a:rPr lang="de-CH" dirty="0" smtClean="0"/>
              <a:t>Sonntagsrudern </a:t>
            </a:r>
            <a:endParaRPr lang="de-CH" dirty="0"/>
          </a:p>
          <a:p>
            <a:r>
              <a:rPr lang="de-CH" dirty="0" smtClean="0"/>
              <a:t>Winterrudern</a:t>
            </a:r>
            <a:endParaRPr lang="de-CH" dirty="0"/>
          </a:p>
          <a:p>
            <a:r>
              <a:rPr lang="de-CH" dirty="0" smtClean="0"/>
              <a:t>Weitere Angebote</a:t>
            </a:r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GV Ruderclub Seetal</a:t>
            </a:r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C5C9C-510A-4669-A473-49BE0415E57B}" type="slidenum">
              <a:rPr lang="de-CH" smtClean="0"/>
              <a:t>5</a:t>
            </a:fld>
            <a:endParaRPr lang="de-CH"/>
          </a:p>
        </p:txBody>
      </p:sp>
      <p:sp>
        <p:nvSpPr>
          <p:cNvPr id="6" name="Textfeld 5"/>
          <p:cNvSpPr txBox="1"/>
          <p:nvPr/>
        </p:nvSpPr>
        <p:spPr>
          <a:xfrm>
            <a:off x="214604" y="74645"/>
            <a:ext cx="194076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>
                <a:solidFill>
                  <a:schemeClr val="bg1">
                    <a:lumMod val="50000"/>
                  </a:schemeClr>
                </a:solidFill>
              </a:rPr>
              <a:t>Neue</a:t>
            </a:r>
            <a:r>
              <a:rPr lang="de-CH" dirty="0" smtClean="0">
                <a:solidFill>
                  <a:schemeClr val="bg1"/>
                </a:solidFill>
              </a:rPr>
              <a:t> </a:t>
            </a:r>
            <a:r>
              <a:rPr lang="de-CH" dirty="0">
                <a:solidFill>
                  <a:schemeClr val="bg1">
                    <a:lumMod val="50000"/>
                  </a:schemeClr>
                </a:solidFill>
              </a:rPr>
              <a:t>Besatzung</a:t>
            </a:r>
          </a:p>
          <a:p>
            <a:r>
              <a:rPr lang="de-CH" dirty="0">
                <a:solidFill>
                  <a:schemeClr val="bg1">
                    <a:lumMod val="50000"/>
                  </a:schemeClr>
                </a:solidFill>
              </a:rPr>
              <a:t>Neue Ideen</a:t>
            </a:r>
          </a:p>
          <a:p>
            <a:r>
              <a:rPr lang="de-CH" dirty="0">
                <a:solidFill>
                  <a:schemeClr val="bg1">
                    <a:lumMod val="50000"/>
                  </a:schemeClr>
                </a:solidFill>
              </a:rPr>
              <a:t>Platznot</a:t>
            </a:r>
          </a:p>
          <a:p>
            <a:r>
              <a:rPr lang="de-CH" dirty="0" smtClean="0">
                <a:solidFill>
                  <a:schemeClr val="bg1"/>
                </a:solidFill>
              </a:rPr>
              <a:t>Verein</a:t>
            </a:r>
          </a:p>
          <a:p>
            <a:r>
              <a:rPr lang="de-CH" dirty="0" smtClean="0">
                <a:solidFill>
                  <a:schemeClr val="bg1">
                    <a:lumMod val="50000"/>
                  </a:schemeClr>
                </a:solidFill>
              </a:rPr>
              <a:t>Statistik</a:t>
            </a:r>
            <a:endParaRPr lang="de-CH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50" name="Gruppieren 49"/>
          <p:cNvGrpSpPr/>
          <p:nvPr/>
        </p:nvGrpSpPr>
        <p:grpSpPr>
          <a:xfrm>
            <a:off x="3340355" y="2342833"/>
            <a:ext cx="5663675" cy="3929746"/>
            <a:chOff x="3340355" y="2342833"/>
            <a:chExt cx="5663675" cy="3929746"/>
          </a:xfrm>
        </p:grpSpPr>
        <p:sp>
          <p:nvSpPr>
            <p:cNvPr id="8" name="Abgerundetes Rechteck 7"/>
            <p:cNvSpPr/>
            <p:nvPr/>
          </p:nvSpPr>
          <p:spPr>
            <a:xfrm>
              <a:off x="5271789" y="2342833"/>
              <a:ext cx="1782147" cy="522514"/>
            </a:xfrm>
            <a:prstGeom prst="roundRect">
              <a:avLst/>
            </a:prstGeom>
            <a:ln w="2857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CH" dirty="0" smtClean="0"/>
                <a:t>Präsident</a:t>
              </a:r>
              <a:endParaRPr lang="de-CH" dirty="0"/>
            </a:p>
          </p:txBody>
        </p:sp>
        <p:sp>
          <p:nvSpPr>
            <p:cNvPr id="9" name="Abgerundetes Rechteck 8"/>
            <p:cNvSpPr/>
            <p:nvPr/>
          </p:nvSpPr>
          <p:spPr>
            <a:xfrm>
              <a:off x="3340355" y="3161817"/>
              <a:ext cx="1782147" cy="522514"/>
            </a:xfrm>
            <a:prstGeom prst="roundRect">
              <a:avLst/>
            </a:prstGeom>
            <a:ln w="2857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CH" dirty="0" smtClean="0"/>
                <a:t>Ruderchef</a:t>
              </a:r>
              <a:endParaRPr lang="de-CH" dirty="0"/>
            </a:p>
          </p:txBody>
        </p:sp>
        <p:sp>
          <p:nvSpPr>
            <p:cNvPr id="10" name="Abgerundetes Rechteck 9"/>
            <p:cNvSpPr/>
            <p:nvPr/>
          </p:nvSpPr>
          <p:spPr>
            <a:xfrm>
              <a:off x="3340355" y="4923921"/>
              <a:ext cx="1782147" cy="522514"/>
            </a:xfrm>
            <a:prstGeom prst="roundRect">
              <a:avLst/>
            </a:prstGeom>
            <a:ln w="2857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CH" dirty="0" smtClean="0"/>
                <a:t>Junioren</a:t>
              </a:r>
              <a:endParaRPr lang="de-CH" dirty="0"/>
            </a:p>
          </p:txBody>
        </p:sp>
        <p:sp>
          <p:nvSpPr>
            <p:cNvPr id="11" name="Abgerundetes Rechteck 10"/>
            <p:cNvSpPr/>
            <p:nvPr/>
          </p:nvSpPr>
          <p:spPr>
            <a:xfrm>
              <a:off x="7221883" y="3152484"/>
              <a:ext cx="1782147" cy="522514"/>
            </a:xfrm>
            <a:prstGeom prst="roundRect">
              <a:avLst/>
            </a:prstGeom>
            <a:ln w="2857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CH" dirty="0" err="1" smtClean="0"/>
                <a:t>Matchef</a:t>
              </a:r>
              <a:endParaRPr lang="de-CH" dirty="0"/>
            </a:p>
          </p:txBody>
        </p:sp>
        <p:sp>
          <p:nvSpPr>
            <p:cNvPr id="12" name="Abgerundetes Rechteck 11"/>
            <p:cNvSpPr/>
            <p:nvPr/>
          </p:nvSpPr>
          <p:spPr>
            <a:xfrm>
              <a:off x="3340355" y="4114385"/>
              <a:ext cx="1782147" cy="522514"/>
            </a:xfrm>
            <a:prstGeom prst="roundRect">
              <a:avLst/>
            </a:prstGeom>
            <a:ln w="2857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CH" dirty="0" smtClean="0"/>
                <a:t>Master</a:t>
              </a:r>
              <a:endParaRPr lang="de-CH" dirty="0"/>
            </a:p>
          </p:txBody>
        </p:sp>
        <p:sp>
          <p:nvSpPr>
            <p:cNvPr id="13" name="Abgerundetes Rechteck 12"/>
            <p:cNvSpPr/>
            <p:nvPr/>
          </p:nvSpPr>
          <p:spPr>
            <a:xfrm>
              <a:off x="3340355" y="5750065"/>
              <a:ext cx="1782147" cy="522514"/>
            </a:xfrm>
            <a:prstGeom prst="roundRect">
              <a:avLst/>
            </a:prstGeom>
            <a:ln w="2857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CH" dirty="0" smtClean="0"/>
                <a:t>Aktiv</a:t>
              </a:r>
            </a:p>
          </p:txBody>
        </p:sp>
        <p:sp>
          <p:nvSpPr>
            <p:cNvPr id="14" name="Abgerundetes Rechteck 13"/>
            <p:cNvSpPr/>
            <p:nvPr/>
          </p:nvSpPr>
          <p:spPr>
            <a:xfrm>
              <a:off x="5271791" y="4114385"/>
              <a:ext cx="1782147" cy="522514"/>
            </a:xfrm>
            <a:prstGeom prst="roundRect">
              <a:avLst/>
            </a:prstGeom>
            <a:ln w="2857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CH" dirty="0" smtClean="0"/>
                <a:t>Familien</a:t>
              </a:r>
              <a:endParaRPr lang="de-CH" dirty="0"/>
            </a:p>
          </p:txBody>
        </p:sp>
        <p:sp>
          <p:nvSpPr>
            <p:cNvPr id="15" name="Abgerundetes Rechteck 14"/>
            <p:cNvSpPr/>
            <p:nvPr/>
          </p:nvSpPr>
          <p:spPr>
            <a:xfrm>
              <a:off x="5271790" y="3152486"/>
              <a:ext cx="1782147" cy="522514"/>
            </a:xfrm>
            <a:prstGeom prst="roundRect">
              <a:avLst/>
            </a:prstGeom>
            <a:ln w="2857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CH" dirty="0" smtClean="0"/>
                <a:t>Vorstand</a:t>
              </a:r>
              <a:endParaRPr lang="de-CH" dirty="0"/>
            </a:p>
          </p:txBody>
        </p:sp>
        <p:sp>
          <p:nvSpPr>
            <p:cNvPr id="16" name="Abgerundetes Rechteck 15"/>
            <p:cNvSpPr/>
            <p:nvPr/>
          </p:nvSpPr>
          <p:spPr>
            <a:xfrm>
              <a:off x="7203224" y="4120736"/>
              <a:ext cx="1782147" cy="522514"/>
            </a:xfrm>
            <a:prstGeom prst="roundRect">
              <a:avLst/>
            </a:prstGeom>
            <a:ln w="2857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CH" dirty="0" smtClean="0"/>
                <a:t>Passiv</a:t>
              </a:r>
              <a:endParaRPr lang="de-CH" dirty="0"/>
            </a:p>
          </p:txBody>
        </p:sp>
        <p:cxnSp>
          <p:nvCxnSpPr>
            <p:cNvPr id="19" name="Gekrümmte Verbindung 18"/>
            <p:cNvCxnSpPr>
              <a:stCxn id="15" idx="1"/>
              <a:endCxn id="9" idx="3"/>
            </p:cNvCxnSpPr>
            <p:nvPr/>
          </p:nvCxnSpPr>
          <p:spPr>
            <a:xfrm rot="10800000" flipV="1">
              <a:off x="5122502" y="3413742"/>
              <a:ext cx="149288" cy="9331"/>
            </a:xfrm>
            <a:prstGeom prst="curvedConnector3">
              <a:avLst/>
            </a:prstGeom>
            <a:ln w="2857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krümmte Verbindung 20"/>
            <p:cNvCxnSpPr>
              <a:stCxn id="11" idx="1"/>
              <a:endCxn id="15" idx="3"/>
            </p:cNvCxnSpPr>
            <p:nvPr/>
          </p:nvCxnSpPr>
          <p:spPr>
            <a:xfrm rot="10800000" flipV="1">
              <a:off x="7053937" y="3413741"/>
              <a:ext cx="167946" cy="2"/>
            </a:xfrm>
            <a:prstGeom prst="curvedConnector3">
              <a:avLst>
                <a:gd name="adj1" fmla="val 50000"/>
              </a:avLst>
            </a:prstGeom>
            <a:ln w="2857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krümmte Verbindung 23"/>
            <p:cNvCxnSpPr>
              <a:stCxn id="14" idx="0"/>
              <a:endCxn id="15" idx="2"/>
            </p:cNvCxnSpPr>
            <p:nvPr/>
          </p:nvCxnSpPr>
          <p:spPr>
            <a:xfrm rot="16200000" flipV="1">
              <a:off x="5943173" y="3894692"/>
              <a:ext cx="439385" cy="1"/>
            </a:xfrm>
            <a:prstGeom prst="curvedConnector3">
              <a:avLst>
                <a:gd name="adj1" fmla="val 50000"/>
              </a:avLst>
            </a:prstGeom>
            <a:ln w="2857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krümmte Verbindung 26"/>
            <p:cNvCxnSpPr>
              <a:stCxn id="12" idx="0"/>
              <a:endCxn id="15" idx="2"/>
            </p:cNvCxnSpPr>
            <p:nvPr/>
          </p:nvCxnSpPr>
          <p:spPr>
            <a:xfrm rot="5400000" flipH="1" flipV="1">
              <a:off x="4977454" y="2928976"/>
              <a:ext cx="439385" cy="1931435"/>
            </a:xfrm>
            <a:prstGeom prst="curvedConnector3">
              <a:avLst>
                <a:gd name="adj1" fmla="val 50000"/>
              </a:avLst>
            </a:prstGeom>
            <a:ln w="2857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krümmte Verbindung 29"/>
            <p:cNvCxnSpPr>
              <a:stCxn id="15" idx="0"/>
              <a:endCxn id="8" idx="2"/>
            </p:cNvCxnSpPr>
            <p:nvPr/>
          </p:nvCxnSpPr>
          <p:spPr>
            <a:xfrm rot="16200000" flipV="1">
              <a:off x="6019295" y="3008916"/>
              <a:ext cx="287139" cy="1"/>
            </a:xfrm>
            <a:prstGeom prst="curvedConnector3">
              <a:avLst>
                <a:gd name="adj1" fmla="val 50000"/>
              </a:avLst>
            </a:prstGeom>
            <a:ln w="2857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krümmte Verbindung 33"/>
            <p:cNvCxnSpPr>
              <a:stCxn id="15" idx="2"/>
              <a:endCxn id="16" idx="0"/>
            </p:cNvCxnSpPr>
            <p:nvPr/>
          </p:nvCxnSpPr>
          <p:spPr>
            <a:xfrm rot="16200000" flipH="1">
              <a:off x="6905713" y="2932151"/>
              <a:ext cx="445736" cy="1931434"/>
            </a:xfrm>
            <a:prstGeom prst="curvedConnector3">
              <a:avLst>
                <a:gd name="adj1" fmla="val 50000"/>
              </a:avLst>
            </a:prstGeom>
            <a:ln w="2857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Gekrümmte Verbindung 36"/>
            <p:cNvCxnSpPr>
              <a:stCxn id="10" idx="0"/>
              <a:endCxn id="12" idx="2"/>
            </p:cNvCxnSpPr>
            <p:nvPr/>
          </p:nvCxnSpPr>
          <p:spPr>
            <a:xfrm rot="5400000" flipH="1" flipV="1">
              <a:off x="4087918" y="4780410"/>
              <a:ext cx="287022" cy="12700"/>
            </a:xfrm>
            <a:prstGeom prst="curvedConnector3">
              <a:avLst>
                <a:gd name="adj1" fmla="val 50000"/>
              </a:avLst>
            </a:prstGeom>
            <a:ln w="2857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Gekrümmte Verbindung 39"/>
            <p:cNvCxnSpPr>
              <a:stCxn id="13" idx="0"/>
              <a:endCxn id="10" idx="2"/>
            </p:cNvCxnSpPr>
            <p:nvPr/>
          </p:nvCxnSpPr>
          <p:spPr>
            <a:xfrm rot="5400000" flipH="1" flipV="1">
              <a:off x="4079614" y="5598250"/>
              <a:ext cx="303630" cy="12700"/>
            </a:xfrm>
            <a:prstGeom prst="curvedConnector3">
              <a:avLst>
                <a:gd name="adj1" fmla="val 50000"/>
              </a:avLst>
            </a:prstGeom>
            <a:ln w="2857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16044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CH" dirty="0" smtClean="0"/>
              <a:t>Die 10 Viel-Ruderer im letzten Vereinsjahr</a:t>
            </a:r>
            <a:endParaRPr lang="de-CH" dirty="0"/>
          </a:p>
        </p:txBody>
      </p:sp>
      <p:graphicFrame>
        <p:nvGraphicFramePr>
          <p:cNvPr id="10" name="Inhaltsplatzhalt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1083826"/>
              </p:ext>
            </p:extLst>
          </p:nvPr>
        </p:nvGraphicFramePr>
        <p:xfrm>
          <a:off x="128588" y="2260600"/>
          <a:ext cx="8943975" cy="4146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GV Ruderclub Seetal</a:t>
            </a:r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C5C9C-510A-4669-A473-49BE0415E57B}" type="slidenum">
              <a:rPr lang="de-CH" smtClean="0"/>
              <a:t>6</a:t>
            </a:fld>
            <a:endParaRPr lang="de-CH"/>
          </a:p>
        </p:txBody>
      </p:sp>
      <p:sp>
        <p:nvSpPr>
          <p:cNvPr id="6" name="Textfeld 5"/>
          <p:cNvSpPr txBox="1"/>
          <p:nvPr/>
        </p:nvSpPr>
        <p:spPr>
          <a:xfrm>
            <a:off x="214604" y="74645"/>
            <a:ext cx="194076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>
                <a:solidFill>
                  <a:schemeClr val="bg1">
                    <a:lumMod val="50000"/>
                  </a:schemeClr>
                </a:solidFill>
              </a:rPr>
              <a:t>Neue</a:t>
            </a:r>
            <a:r>
              <a:rPr lang="de-CH" dirty="0" smtClean="0">
                <a:solidFill>
                  <a:schemeClr val="bg1"/>
                </a:solidFill>
              </a:rPr>
              <a:t> </a:t>
            </a:r>
            <a:r>
              <a:rPr lang="de-CH" dirty="0">
                <a:solidFill>
                  <a:schemeClr val="bg1">
                    <a:lumMod val="50000"/>
                  </a:schemeClr>
                </a:solidFill>
              </a:rPr>
              <a:t>Besatzung</a:t>
            </a:r>
          </a:p>
          <a:p>
            <a:r>
              <a:rPr lang="de-CH" dirty="0">
                <a:solidFill>
                  <a:schemeClr val="bg1">
                    <a:lumMod val="50000"/>
                  </a:schemeClr>
                </a:solidFill>
              </a:rPr>
              <a:t>Neue Ideen</a:t>
            </a:r>
          </a:p>
          <a:p>
            <a:r>
              <a:rPr lang="de-CH" dirty="0">
                <a:solidFill>
                  <a:schemeClr val="bg1">
                    <a:lumMod val="50000"/>
                  </a:schemeClr>
                </a:solidFill>
              </a:rPr>
              <a:t>Platznot</a:t>
            </a:r>
          </a:p>
          <a:p>
            <a:r>
              <a:rPr lang="de-CH" dirty="0">
                <a:solidFill>
                  <a:schemeClr val="bg1">
                    <a:lumMod val="50000"/>
                  </a:schemeClr>
                </a:solidFill>
              </a:rPr>
              <a:t>Verein</a:t>
            </a:r>
          </a:p>
          <a:p>
            <a:r>
              <a:rPr lang="de-CH" dirty="0" smtClean="0">
                <a:solidFill>
                  <a:schemeClr val="bg1"/>
                </a:solidFill>
              </a:rPr>
              <a:t>Statistik</a:t>
            </a:r>
            <a:endParaRPr lang="de-CH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674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101</Words>
  <Application>Microsoft Office PowerPoint</Application>
  <PresentationFormat>Bildschirmpräsentation (4:3)</PresentationFormat>
  <Paragraphs>60</Paragraphs>
  <Slides>6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22. GV Ruderclub Seetal</vt:lpstr>
      <vt:lpstr>Neue Besatzung</vt:lpstr>
      <vt:lpstr>Ideen</vt:lpstr>
      <vt:lpstr>Plan neues Bootshaus</vt:lpstr>
      <vt:lpstr>Angebote und Organisation</vt:lpstr>
      <vt:lpstr>Die 10 Viel-Ruderer im letzten Vereinsjahr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Markus Ursprung</dc:creator>
  <cp:lastModifiedBy>Pirmin Lenherr</cp:lastModifiedBy>
  <cp:revision>25</cp:revision>
  <dcterms:created xsi:type="dcterms:W3CDTF">2014-03-16T16:31:40Z</dcterms:created>
  <dcterms:modified xsi:type="dcterms:W3CDTF">2015-03-29T16:42:09Z</dcterms:modified>
</cp:coreProperties>
</file>